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6" r:id="rId9"/>
    <p:sldId id="262" r:id="rId10"/>
    <p:sldId id="267" r:id="rId11"/>
    <p:sldId id="263" r:id="rId12"/>
    <p:sldId id="264" r:id="rId13"/>
  </p:sldIdLst>
  <p:sldSz cx="9144000" cy="5143500" type="screen16x9"/>
  <p:notesSz cx="9144000" cy="6858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902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962396" cy="3440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6513911"/>
            <a:ext cx="3962396" cy="3440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5179481" y="6513911"/>
            <a:ext cx="3962396" cy="3440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1DE98F0-C877-492C-8B0A-FFD1847A9417}" type="slidenum">
              <a:t>‹#›</a:t>
            </a:fld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1" y="66604"/>
            <a:ext cx="3859673" cy="109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0702" y="0"/>
            <a:ext cx="1311185" cy="132442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Date Placeholder 8"/>
          <p:cNvSpPr txBox="1">
            <a:spLocks noGrp="1"/>
          </p:cNvSpPr>
          <p:nvPr>
            <p:ph type="dt" sz="quarter" idx="1"/>
          </p:nvPr>
        </p:nvSpPr>
        <p:spPr>
          <a:xfrm>
            <a:off x="33531" y="6513508"/>
            <a:ext cx="1403768" cy="3444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088EF1A-1E5E-4318-B56D-5576BEB5266D}" type="datetime1">
              <a:rPr lang="en-US" sz="12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10/9/2017</a:t>
            </a:fld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775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4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  <a:round/>
          </a:ln>
        </p:spPr>
      </p:sp>
      <p:sp>
        <p:nvSpPr>
          <p:cNvPr id="3" name="Shape 4"/>
          <p:cNvSpPr txBox="1"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0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/>
          <a:lstStyle/>
          <a:p>
            <a:pPr lvl="0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23987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SzPct val="100000"/>
      <a:buChar char="●"/>
      <a:tabLst/>
      <a:defRPr lang="sl-SI" sz="1100" b="0" i="0" u="none" strike="noStrike" kern="1200" cap="none" spc="0" baseline="0">
        <a:solidFill>
          <a:srgbClr val="000000"/>
        </a:solidFill>
        <a:uFillTx/>
        <a:latin typeface="Arial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Shape 5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7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Shape 58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3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Shape 64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9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Shape 70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5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Shape 76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Shape 8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7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Shape 88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3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Shape 94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0"/>
          <p:cNvSpPr txBox="1">
            <a:spLocks noGrp="1"/>
          </p:cNvSpPr>
          <p:nvPr>
            <p:ph type="ctrTitle"/>
          </p:nvPr>
        </p:nvSpPr>
        <p:spPr>
          <a:xfrm>
            <a:off x="311709" y="744577"/>
            <a:ext cx="8520598" cy="2052599"/>
          </a:xfrm>
        </p:spPr>
        <p:txBody>
          <a:bodyPr anchor="b" anchorCtr="1"/>
          <a:lstStyle>
            <a:lvl1pPr algn="ctr">
              <a:defRPr sz="5200"/>
            </a:lvl1pPr>
          </a:lstStyle>
          <a:p>
            <a:pPr lvl="0"/>
            <a:endParaRPr lang="sl-SI"/>
          </a:p>
        </p:txBody>
      </p:sp>
      <p:sp>
        <p:nvSpPr>
          <p:cNvPr id="3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7"/>
            <a:ext cx="8520598" cy="792601"/>
          </a:xfrm>
        </p:spPr>
        <p:txBody>
          <a:bodyPr anchorCtr="1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2800"/>
            </a:lvl1pPr>
          </a:lstStyle>
          <a:p>
            <a:pPr lvl="0"/>
            <a:endParaRPr lang="sl-SI"/>
          </a:p>
        </p:txBody>
      </p:sp>
      <p:sp>
        <p:nvSpPr>
          <p:cNvPr id="4" name="Shape 12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A41152AC-48C5-43F4-BC94-EA9D660430EB}" type="slidenum">
              <a:t>‹#›</a:t>
            </a:fld>
            <a:endParaRPr lang="en-GB"/>
          </a:p>
        </p:txBody>
      </p:sp>
      <p:sp>
        <p:nvSpPr>
          <p:cNvPr id="5" name="TextBox 1"/>
          <p:cNvSpPr txBox="1"/>
          <p:nvPr/>
        </p:nvSpPr>
        <p:spPr>
          <a:xfrm>
            <a:off x="214006" y="4663220"/>
            <a:ext cx="8078824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ESGI Slovenia was supported by COST Action TD1409, Mathematics for Industry Network (MI-NET</a:t>
            </a:r>
          </a:p>
        </p:txBody>
      </p:sp>
    </p:spTree>
    <p:extLst>
      <p:ext uri="{BB962C8B-B14F-4D97-AF65-F5344CB8AC3E}">
        <p14:creationId xmlns:p14="http://schemas.microsoft.com/office/powerpoint/2010/main" val="54273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"/>
          <p:cNvSpPr txBox="1">
            <a:spLocks noGrp="1"/>
          </p:cNvSpPr>
          <p:nvPr>
            <p:ph type="title"/>
          </p:nvPr>
        </p:nvSpPr>
        <p:spPr>
          <a:xfrm>
            <a:off x="311700" y="2150851"/>
            <a:ext cx="8520598" cy="841796"/>
          </a:xfrm>
        </p:spPr>
        <p:txBody>
          <a:bodyPr anchor="ctr" anchorCtr="1"/>
          <a:lstStyle>
            <a:lvl1pPr algn="ctr">
              <a:defRPr sz="3600"/>
            </a:lvl1pPr>
          </a:lstStyle>
          <a:p>
            <a:pPr lvl="0"/>
            <a:endParaRPr lang="sl-SI"/>
          </a:p>
        </p:txBody>
      </p:sp>
      <p:sp>
        <p:nvSpPr>
          <p:cNvPr id="3" name="Shape 1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2F9A9FC3-DA90-4112-82AE-FDE0DA62796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78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3" name="Shape 18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4" name="Shape 19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6FE03CD1-4B7A-44CC-BAC4-470C263F112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00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3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3"/>
            <a:ext cx="3999896" cy="3416399"/>
          </a:xfrm>
        </p:spPr>
        <p:txBody>
          <a:bodyPr/>
          <a:lstStyle>
            <a:lvl1pPr>
              <a:defRPr sz="1400"/>
            </a:lvl1pPr>
          </a:lstStyle>
          <a:p>
            <a:pPr lvl="0"/>
            <a:endParaRPr lang="sl-SI"/>
          </a:p>
        </p:txBody>
      </p:sp>
      <p:sp>
        <p:nvSpPr>
          <p:cNvPr id="4" name="Shape 23"/>
          <p:cNvSpPr txBox="1">
            <a:spLocks noGrp="1"/>
          </p:cNvSpPr>
          <p:nvPr>
            <p:ph type="body" idx="2"/>
          </p:nvPr>
        </p:nvSpPr>
        <p:spPr>
          <a:xfrm>
            <a:off x="4832402" y="1152473"/>
            <a:ext cx="3999896" cy="3416399"/>
          </a:xfrm>
        </p:spPr>
        <p:txBody>
          <a:bodyPr/>
          <a:lstStyle>
            <a:lvl1pPr>
              <a:defRPr sz="1400"/>
            </a:lvl1pPr>
          </a:lstStyle>
          <a:p>
            <a:pPr lvl="0"/>
            <a:endParaRPr lang="sl-SI"/>
          </a:p>
        </p:txBody>
      </p:sp>
      <p:sp>
        <p:nvSpPr>
          <p:cNvPr id="5" name="Shape 2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D27D45D4-028D-491F-A1B8-15FFE5D462A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54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6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3" name="Shape 27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ADB74B86-3E94-4BA9-AD75-E54F22E9B6D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37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9"/>
          <p:cNvSpPr txBox="1">
            <a:spLocks noGrp="1"/>
          </p:cNvSpPr>
          <p:nvPr>
            <p:ph type="title"/>
          </p:nvPr>
        </p:nvSpPr>
        <p:spPr>
          <a:xfrm>
            <a:off x="311700" y="555598"/>
            <a:ext cx="2808003" cy="755696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endParaRPr lang="sl-SI"/>
          </a:p>
        </p:txBody>
      </p:sp>
      <p:sp>
        <p:nvSpPr>
          <p:cNvPr id="3" name="Shape 30"/>
          <p:cNvSpPr txBox="1">
            <a:spLocks noGrp="1"/>
          </p:cNvSpPr>
          <p:nvPr>
            <p:ph type="body" idx="4294967295"/>
          </p:nvPr>
        </p:nvSpPr>
        <p:spPr>
          <a:xfrm>
            <a:off x="311700" y="1389604"/>
            <a:ext cx="2808003" cy="3179396"/>
          </a:xfrm>
        </p:spPr>
        <p:txBody>
          <a:bodyPr/>
          <a:lstStyle>
            <a:lvl1pPr>
              <a:defRPr sz="1200"/>
            </a:lvl1pPr>
          </a:lstStyle>
          <a:p>
            <a:pPr lvl="0"/>
            <a:endParaRPr lang="sl-SI"/>
          </a:p>
        </p:txBody>
      </p:sp>
      <p:sp>
        <p:nvSpPr>
          <p:cNvPr id="4" name="Shape 31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EF12534D-4450-4717-A4C7-BC4AE10C7FE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35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3"/>
          <p:cNvSpPr txBox="1">
            <a:spLocks noGrp="1"/>
          </p:cNvSpPr>
          <p:nvPr>
            <p:ph type="title"/>
          </p:nvPr>
        </p:nvSpPr>
        <p:spPr>
          <a:xfrm>
            <a:off x="490246" y="450149"/>
            <a:ext cx="6367799" cy="4090797"/>
          </a:xfrm>
        </p:spPr>
        <p:txBody>
          <a:bodyPr anchor="ctr"/>
          <a:lstStyle>
            <a:lvl1pPr>
              <a:defRPr sz="4800"/>
            </a:lvl1pPr>
          </a:lstStyle>
          <a:p>
            <a:pPr lvl="0"/>
            <a:endParaRPr lang="sl-SI"/>
          </a:p>
        </p:txBody>
      </p:sp>
      <p:sp>
        <p:nvSpPr>
          <p:cNvPr id="3" name="Shape 3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90C454C4-5BED-4618-9558-7532F851766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41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6"/>
          <p:cNvSpPr/>
          <p:nvPr/>
        </p:nvSpPr>
        <p:spPr>
          <a:xfrm>
            <a:off x="4572000" y="-128"/>
            <a:ext cx="4572000" cy="5143499"/>
          </a:xfrm>
          <a:prstGeom prst="rect">
            <a:avLst/>
          </a:prstGeom>
          <a:solidFill>
            <a:srgbClr val="EEEEEE"/>
          </a:solidFill>
          <a:ln>
            <a:noFill/>
            <a:prstDash val="solid"/>
          </a:ln>
        </p:spPr>
        <p:txBody>
          <a:bodyPr vert="horz" wrap="square" lIns="91421" tIns="91421" rIns="91421" bIns="91421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l-SI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Shape 37"/>
          <p:cNvSpPr txBox="1">
            <a:spLocks noGrp="1"/>
          </p:cNvSpPr>
          <p:nvPr>
            <p:ph type="title"/>
          </p:nvPr>
        </p:nvSpPr>
        <p:spPr>
          <a:xfrm>
            <a:off x="265496" y="1233178"/>
            <a:ext cx="4045195" cy="1482297"/>
          </a:xfrm>
        </p:spPr>
        <p:txBody>
          <a:bodyPr anchor="b" anchorCtr="1"/>
          <a:lstStyle>
            <a:lvl1pPr algn="ctr">
              <a:defRPr sz="4200"/>
            </a:lvl1pPr>
          </a:lstStyle>
          <a:p>
            <a:pPr lvl="0"/>
            <a:endParaRPr lang="sl-SI"/>
          </a:p>
        </p:txBody>
      </p:sp>
      <p:sp>
        <p:nvSpPr>
          <p:cNvPr id="4" name="Shape 38"/>
          <p:cNvSpPr txBox="1">
            <a:spLocks noGrp="1"/>
          </p:cNvSpPr>
          <p:nvPr>
            <p:ph type="subTitle" idx="4294967295"/>
          </p:nvPr>
        </p:nvSpPr>
        <p:spPr>
          <a:xfrm>
            <a:off x="265496" y="2803074"/>
            <a:ext cx="4045195" cy="1235098"/>
          </a:xfrm>
        </p:spPr>
        <p:txBody>
          <a:bodyPr anchorCtr="1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2100"/>
            </a:lvl1pPr>
          </a:lstStyle>
          <a:p>
            <a:pPr lvl="0"/>
            <a:endParaRPr lang="sl-SI"/>
          </a:p>
        </p:txBody>
      </p:sp>
      <p:sp>
        <p:nvSpPr>
          <p:cNvPr id="5" name="Shape 39"/>
          <p:cNvSpPr txBox="1">
            <a:spLocks noGrp="1"/>
          </p:cNvSpPr>
          <p:nvPr>
            <p:ph type="body" idx="4294967295"/>
          </p:nvPr>
        </p:nvSpPr>
        <p:spPr>
          <a:xfrm>
            <a:off x="4939497" y="724076"/>
            <a:ext cx="3836996" cy="3695099"/>
          </a:xfrm>
        </p:spPr>
        <p:txBody>
          <a:bodyPr anchor="ctr"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6" name="Shape 40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4236D0F1-07DC-451D-A424-5D6D67563A4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47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2"/>
          <p:cNvSpPr txBox="1">
            <a:spLocks noGrp="1"/>
          </p:cNvSpPr>
          <p:nvPr>
            <p:ph type="body" idx="4294967295"/>
          </p:nvPr>
        </p:nvSpPr>
        <p:spPr>
          <a:xfrm>
            <a:off x="311700" y="4230572"/>
            <a:ext cx="5998802" cy="605104"/>
          </a:xfrm>
        </p:spPr>
        <p:txBody>
          <a:bodyPr anchor="ctr"/>
          <a:lstStyle>
            <a:lvl1pPr>
              <a:lnSpc>
                <a:spcPct val="100000"/>
              </a:lnSpc>
              <a:spcAft>
                <a:spcPts val="0"/>
              </a:spcAft>
              <a:buNone/>
              <a:defRPr/>
            </a:lvl1pPr>
          </a:lstStyle>
          <a:p>
            <a:pPr lvl="0"/>
            <a:endParaRPr lang="sl-SI"/>
          </a:p>
        </p:txBody>
      </p:sp>
      <p:sp>
        <p:nvSpPr>
          <p:cNvPr id="3" name="Shape 4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5402BE68-4FD4-45E5-A0D3-57A24D3A952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40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5"/>
          <p:cNvSpPr txBox="1">
            <a:spLocks noGrp="1"/>
          </p:cNvSpPr>
          <p:nvPr>
            <p:ph type="title"/>
          </p:nvPr>
        </p:nvSpPr>
        <p:spPr>
          <a:xfrm>
            <a:off x="311700" y="1106122"/>
            <a:ext cx="8520598" cy="1963500"/>
          </a:xfrm>
        </p:spPr>
        <p:txBody>
          <a:bodyPr anchor="b" anchorCtr="1"/>
          <a:lstStyle>
            <a:lvl1pPr algn="ctr">
              <a:defRPr sz="12000"/>
            </a:lvl1pPr>
          </a:lstStyle>
          <a:p>
            <a:pPr lvl="0"/>
            <a:endParaRPr lang="sl-SI"/>
          </a:p>
        </p:txBody>
      </p:sp>
      <p:sp>
        <p:nvSpPr>
          <p:cNvPr id="3" name="Shape 46"/>
          <p:cNvSpPr txBox="1">
            <a:spLocks noGrp="1"/>
          </p:cNvSpPr>
          <p:nvPr>
            <p:ph type="body" idx="4294967295"/>
          </p:nvPr>
        </p:nvSpPr>
        <p:spPr>
          <a:xfrm>
            <a:off x="311700" y="3152229"/>
            <a:ext cx="8520598" cy="1300798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sl-SI"/>
          </a:p>
        </p:txBody>
      </p:sp>
      <p:sp>
        <p:nvSpPr>
          <p:cNvPr id="4" name="Shape 47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FA543095-C2A6-4692-B023-BE55B396E25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97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9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 lvl="0"/>
            <a:fld id="{1078864B-AC59-47A4-AD57-B6244845764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33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"/>
          <p:cNvSpPr txBox="1">
            <a:spLocks noGrp="1"/>
          </p:cNvSpPr>
          <p:nvPr>
            <p:ph type="title"/>
          </p:nvPr>
        </p:nvSpPr>
        <p:spPr>
          <a:xfrm>
            <a:off x="311700" y="445029"/>
            <a:ext cx="8520598" cy="5726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/>
          <a:lstStyle/>
          <a:p>
            <a:pPr lvl="0"/>
            <a:endParaRPr lang="sl-SI"/>
          </a:p>
        </p:txBody>
      </p:sp>
      <p:sp>
        <p:nvSpPr>
          <p:cNvPr id="3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3"/>
            <a:ext cx="8520598" cy="34163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Shape 8"/>
          <p:cNvSpPr txBox="1">
            <a:spLocks noGrp="1"/>
          </p:cNvSpPr>
          <p:nvPr>
            <p:ph type="sldNum" sz="quarter" idx="4"/>
          </p:nvPr>
        </p:nvSpPr>
        <p:spPr>
          <a:xfrm>
            <a:off x="8472455" y="4663220"/>
            <a:ext cx="548704" cy="393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000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ea typeface="Arial"/>
                <a:cs typeface="Arial"/>
              </a:defRPr>
            </a:lvl1pPr>
          </a:lstStyle>
          <a:p>
            <a:pPr lvl="0"/>
            <a:fld id="{D796BBEF-2A51-4DB0-AA92-FD1F19D24C60}" type="slidenum">
              <a:t>‹#›</a:t>
            </a:fld>
            <a:endParaRPr lang="en-GB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39901" y="289252"/>
            <a:ext cx="2053065" cy="581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00142" y="101909"/>
            <a:ext cx="946660" cy="95622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8"/>
          <p:cNvSpPr txBox="1"/>
          <p:nvPr/>
        </p:nvSpPr>
        <p:spPr>
          <a:xfrm>
            <a:off x="214006" y="4663220"/>
            <a:ext cx="8078824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ESGI Slovenia was supported by COST Action TD1409, Mathematics for Industry Network (MI-NET</a:t>
            </a:r>
            <a:r>
              <a:rPr lang="x-non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)</a:t>
            </a: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sl-SI" sz="2800" b="0" i="0" u="none" strike="noStrike" kern="0" cap="none" spc="0" baseline="0">
          <a:solidFill>
            <a:srgbClr val="000000"/>
          </a:solidFill>
          <a:uFillTx/>
          <a:latin typeface="Arial"/>
          <a:ea typeface="Arial"/>
          <a:cs typeface="Arial"/>
        </a:defRPr>
      </a:lvl1pPr>
    </p:titleStyle>
    <p:bodyStyle>
      <a:lvl1pPr marL="0" marR="0" lvl="0" indent="0" algn="l" defTabSz="914400" rtl="0" fontAlgn="auto" hangingPunct="1">
        <a:lnSpc>
          <a:spcPct val="115000"/>
        </a:lnSpc>
        <a:spcBef>
          <a:spcPts val="0"/>
        </a:spcBef>
        <a:spcAft>
          <a:spcPts val="1600"/>
        </a:spcAft>
        <a:buClr>
          <a:srgbClr val="595959"/>
        </a:buClr>
        <a:buSzPct val="100000"/>
        <a:buChar char="●"/>
        <a:tabLst/>
        <a:defRPr lang="sl-SI" sz="1800" b="0" i="0" u="none" strike="noStrike" kern="0" cap="none" spc="0" baseline="0">
          <a:solidFill>
            <a:srgbClr val="595959"/>
          </a:solidFill>
          <a:uFillTx/>
          <a:latin typeface="Arial"/>
          <a:ea typeface="Arial"/>
          <a:cs typeface="Arial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4"/>
          <p:cNvSpPr txBox="1">
            <a:spLocks noGrp="1"/>
          </p:cNvSpPr>
          <p:nvPr>
            <p:ph type="ctrTitle"/>
          </p:nvPr>
        </p:nvSpPr>
        <p:spPr>
          <a:xfrm>
            <a:off x="302181" y="858877"/>
            <a:ext cx="8520598" cy="2052599"/>
          </a:xfrm>
        </p:spPr>
        <p:txBody>
          <a:bodyPr/>
          <a:lstStyle/>
          <a:p>
            <a:pPr lvl="0"/>
            <a:r>
              <a:rPr lang="en-US" sz="3500" b="1"/>
              <a:t>Planning of sales territories and </a:t>
            </a:r>
            <a:r>
              <a:rPr lang="x-none" sz="3500" b="1"/>
              <a:t/>
            </a:r>
            <a:br>
              <a:rPr lang="x-none" sz="3500" b="1"/>
            </a:br>
            <a:r>
              <a:rPr lang="en-US" sz="3500" b="1"/>
              <a:t>delivery routes</a:t>
            </a:r>
            <a:r>
              <a:rPr lang="en-GB" sz="3500" b="1"/>
              <a:t/>
            </a:r>
            <a:br>
              <a:rPr lang="en-GB" sz="3500" b="1"/>
            </a:br>
            <a:r>
              <a:rPr lang="en-GB" sz="3500"/>
              <a:t>(</a:t>
            </a:r>
            <a:r>
              <a:rPr lang="sl-SI" sz="3500"/>
              <a:t>Infora Research Group</a:t>
            </a:r>
            <a:r>
              <a:rPr lang="en-GB" sz="3500"/>
              <a:t>)</a:t>
            </a:r>
          </a:p>
        </p:txBody>
      </p:sp>
      <p:sp>
        <p:nvSpPr>
          <p:cNvPr id="3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3126671"/>
            <a:ext cx="8520598" cy="1517099"/>
          </a:xfrm>
        </p:spPr>
        <p:txBody>
          <a:bodyPr/>
          <a:lstStyle/>
          <a:p>
            <a:pPr lvl="0"/>
            <a:r>
              <a:rPr lang="en-GB" sz="2500"/>
              <a:t>ESGI SI: European Study Group</a:t>
            </a:r>
            <a:br>
              <a:rPr lang="en-GB" sz="2500"/>
            </a:br>
            <a:r>
              <a:rPr lang="en-GB" sz="2500"/>
              <a:t>Mathematics With Industry Workshop 2017</a:t>
            </a:r>
          </a:p>
          <a:p>
            <a:pPr lvl="0"/>
            <a:r>
              <a:rPr lang="en-GB" sz="2500"/>
              <a:t>Bled, Slovenia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Team Members</a:t>
            </a:r>
          </a:p>
        </p:txBody>
      </p:sp>
      <p:sp>
        <p:nvSpPr>
          <p:cNvPr id="3" name="Shape 61"/>
          <p:cNvSpPr txBox="1">
            <a:spLocks noGrp="1"/>
          </p:cNvSpPr>
          <p:nvPr>
            <p:ph type="body" idx="1"/>
          </p:nvPr>
        </p:nvSpPr>
        <p:spPr>
          <a:xfrm>
            <a:off x="311700" y="1095323"/>
            <a:ext cx="8520598" cy="3416399"/>
          </a:xfrm>
        </p:spPr>
        <p:txBody>
          <a:bodyPr/>
          <a:lstStyle/>
          <a:p>
            <a:pPr lvl="0">
              <a:buNone/>
            </a:pPr>
            <a:r>
              <a:rPr lang="en-GB" b="1"/>
              <a:t>Coordinator:</a:t>
            </a:r>
            <a:r>
              <a:rPr lang="en-GB"/>
              <a:t>	</a:t>
            </a:r>
            <a:r>
              <a:rPr lang="x-none"/>
              <a:t>Infora Research Group, Nebojša Gvozdenović</a:t>
            </a:r>
          </a:p>
          <a:p>
            <a:pPr lvl="0">
              <a:spcAft>
                <a:spcPts val="300"/>
              </a:spcAft>
              <a:buNone/>
            </a:pPr>
            <a:r>
              <a:rPr lang="en-GB" b="1"/>
              <a:t>     Members:</a:t>
            </a:r>
            <a:r>
              <a:rPr lang="en-US"/>
              <a:t>	</a:t>
            </a:r>
            <a:r>
              <a:rPr lang="x-none"/>
              <a:t>Timotej Hrga</a:t>
            </a:r>
          </a:p>
          <a:p>
            <a:pPr lvl="0">
              <a:spcAft>
                <a:spcPts val="300"/>
              </a:spcAft>
              <a:buNone/>
            </a:pPr>
            <a:r>
              <a:rPr lang="x-none"/>
              <a:t>                  </a:t>
            </a:r>
            <a:r>
              <a:rPr lang="en-US"/>
              <a:t>	</a:t>
            </a:r>
            <a:r>
              <a:rPr lang="x-none"/>
              <a:t>Jelena Klisara</a:t>
            </a:r>
          </a:p>
          <a:p>
            <a:pPr lvl="0">
              <a:spcAft>
                <a:spcPts val="300"/>
              </a:spcAft>
              <a:buNone/>
            </a:pPr>
            <a:r>
              <a:rPr lang="x-none"/>
              <a:t>	</a:t>
            </a:r>
            <a:r>
              <a:rPr lang="en-US"/>
              <a:t> </a:t>
            </a:r>
            <a:r>
              <a:rPr lang="x-none"/>
              <a:t>  </a:t>
            </a:r>
            <a:r>
              <a:rPr lang="en-US"/>
              <a:t>	</a:t>
            </a:r>
            <a:r>
              <a:rPr lang="x-none"/>
              <a:t>Borut Lužar</a:t>
            </a:r>
          </a:p>
          <a:p>
            <a:pPr lvl="0">
              <a:spcAft>
                <a:spcPts val="300"/>
              </a:spcAft>
              <a:buNone/>
            </a:pPr>
            <a:r>
              <a:rPr lang="x-none"/>
              <a:t>	 </a:t>
            </a:r>
            <a:r>
              <a:rPr lang="en-US"/>
              <a:t> </a:t>
            </a:r>
            <a:r>
              <a:rPr lang="x-none"/>
              <a:t>  </a:t>
            </a:r>
            <a:r>
              <a:rPr lang="en-US"/>
              <a:t>	</a:t>
            </a:r>
            <a:r>
              <a:rPr lang="x-none"/>
              <a:t>Tea Vizinger</a:t>
            </a:r>
          </a:p>
          <a:p>
            <a:pPr lvl="0">
              <a:buNone/>
            </a:pPr>
            <a:r>
              <a:rPr lang="x-none"/>
              <a:t>                </a:t>
            </a:r>
            <a:r>
              <a:rPr lang="en-US"/>
              <a:t>  </a:t>
            </a:r>
            <a:r>
              <a:rPr lang="x-none"/>
              <a:t> </a:t>
            </a:r>
            <a:r>
              <a:rPr lang="en-US"/>
              <a:t>	</a:t>
            </a:r>
            <a:r>
              <a:rPr lang="x-none"/>
              <a:t>Tomaž Kokolj</a:t>
            </a:r>
            <a:endParaRPr lang="en-GB"/>
          </a:p>
          <a:p>
            <a:pPr lvl="0">
              <a:spcAft>
                <a:spcPts val="300"/>
              </a:spcAft>
              <a:buNone/>
            </a:pPr>
            <a:r>
              <a:rPr lang="en-GB" b="1"/>
              <a:t>       Mentors</a:t>
            </a:r>
            <a:r>
              <a:rPr lang="x-none" b="1"/>
              <a:t>: </a:t>
            </a:r>
            <a:r>
              <a:rPr lang="en-US" b="1"/>
              <a:t>	</a:t>
            </a:r>
            <a:r>
              <a:rPr lang="x-none"/>
              <a:t>Janez Povh</a:t>
            </a:r>
          </a:p>
          <a:p>
            <a:pPr lvl="0">
              <a:spcAft>
                <a:spcPts val="300"/>
              </a:spcAft>
              <a:buNone/>
            </a:pPr>
            <a:r>
              <a:rPr lang="x-none"/>
              <a:t>	  </a:t>
            </a:r>
            <a:r>
              <a:rPr lang="en-US"/>
              <a:t>	</a:t>
            </a:r>
            <a:r>
              <a:rPr lang="x-none"/>
              <a:t>Janez Žerovnik</a:t>
            </a:r>
          </a:p>
          <a:p>
            <a:pPr lvl="0">
              <a:buNone/>
            </a:pPr>
            <a:r>
              <a:rPr lang="en-GB"/>
              <a:t>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Problem </a:t>
            </a:r>
            <a:r>
              <a:rPr lang="x-none"/>
              <a:t>Description</a:t>
            </a:r>
            <a:endParaRPr lang="en-GB"/>
          </a:p>
        </p:txBody>
      </p:sp>
      <p:sp>
        <p:nvSpPr>
          <p:cNvPr id="3" name="Shape 67"/>
          <p:cNvSpPr txBox="1">
            <a:spLocks noGrp="1"/>
          </p:cNvSpPr>
          <p:nvPr>
            <p:ph type="body" idx="1"/>
          </p:nvPr>
        </p:nvSpPr>
        <p:spPr>
          <a:xfrm>
            <a:off x="311700" y="1228679"/>
            <a:ext cx="8618540" cy="3416399"/>
          </a:xfrm>
        </p:spPr>
        <p:txBody>
          <a:bodyPr/>
          <a:lstStyle/>
          <a:p>
            <a:pPr lvl="0">
              <a:spcAft>
                <a:spcPts val="800"/>
              </a:spcAft>
              <a:buNone/>
            </a:pPr>
            <a:r>
              <a:rPr lang="en-US" sz="2000" b="1"/>
              <a:t>Optimization problem:</a:t>
            </a:r>
          </a:p>
          <a:p>
            <a:pPr lvl="0">
              <a:buNone/>
            </a:pPr>
            <a:r>
              <a:rPr lang="en-US" sz="2000" b="1"/>
              <a:t>    </a:t>
            </a:r>
            <a:r>
              <a:rPr lang="en-US" sz="2000">
                <a:solidFill>
                  <a:srgbClr val="C00000"/>
                </a:solidFill>
              </a:rPr>
              <a:t>Minimize the cost of delivering goods from depots to stores. </a:t>
            </a:r>
          </a:p>
          <a:p>
            <a:pPr lvl="0">
              <a:spcAft>
                <a:spcPts val="600"/>
              </a:spcAft>
              <a:buNone/>
            </a:pPr>
            <a:r>
              <a:rPr lang="en-US"/>
              <a:t>Simplified constraints:</a:t>
            </a:r>
          </a:p>
          <a:p>
            <a:pPr marL="285750" lvl="0" indent="-285750">
              <a:spcAft>
                <a:spcPts val="300"/>
              </a:spcAft>
            </a:pPr>
            <a:r>
              <a:rPr lang="en-US" sz="1600"/>
              <a:t>Goods are classified into brands and each store has a list of brands it is selling</a:t>
            </a:r>
          </a:p>
          <a:p>
            <a:pPr marL="285750" lvl="6" indent="-285750" algn="l" rtl="0">
              <a:lnSpc>
                <a:spcPct val="115000"/>
              </a:lnSpc>
              <a:spcAft>
                <a:spcPts val="300"/>
              </a:spcAft>
              <a:buClr>
                <a:srgbClr val="595959"/>
              </a:buClr>
              <a:buSzPct val="100000"/>
              <a:buChar char="●"/>
            </a:pPr>
            <a:r>
              <a:rPr lang="en-US" sz="1600">
                <a:solidFill>
                  <a:srgbClr val="595959"/>
                </a:solidFill>
                <a:latin typeface="Arial"/>
                <a:cs typeface="Arial"/>
              </a:rPr>
              <a:t>Every salesman is presenting one brand only</a:t>
            </a:r>
          </a:p>
          <a:p>
            <a:pPr marL="285750" lvl="6" indent="-285750" algn="l" rtl="0">
              <a:lnSpc>
                <a:spcPct val="115000"/>
              </a:lnSpc>
              <a:spcAft>
                <a:spcPts val="300"/>
              </a:spcAft>
              <a:buClr>
                <a:srgbClr val="595959"/>
              </a:buClr>
              <a:buSzPct val="100000"/>
              <a:buChar char="●"/>
            </a:pPr>
            <a:r>
              <a:rPr lang="en-US" sz="1600">
                <a:solidFill>
                  <a:srgbClr val="595959"/>
                </a:solidFill>
                <a:latin typeface="Arial"/>
                <a:cs typeface="Arial"/>
              </a:rPr>
              <a:t>Each store must be visited every week, first by a salesman and then by a delivery vehicle:</a:t>
            </a:r>
            <a:br>
              <a:rPr lang="en-US" sz="160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n-US" sz="1600">
                <a:solidFill>
                  <a:srgbClr val="595959"/>
                </a:solidFill>
                <a:latin typeface="Arial"/>
                <a:cs typeface="Arial"/>
              </a:rPr>
              <a:t>Salesmen check supplies and send information to depots.</a:t>
            </a:r>
            <a:br>
              <a:rPr lang="en-US" sz="160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n-US" sz="1600">
                <a:solidFill>
                  <a:srgbClr val="595959"/>
                </a:solidFill>
                <a:latin typeface="Arial"/>
                <a:cs typeface="Arial"/>
              </a:rPr>
              <a:t>Based on this information vehicles have to deliver the goods in the next 24 hours.</a:t>
            </a:r>
          </a:p>
          <a:p>
            <a:pPr lvl="6" algn="l" rtl="0">
              <a:lnSpc>
                <a:spcPct val="115000"/>
              </a:lnSpc>
              <a:spcAft>
                <a:spcPts val="300"/>
              </a:spcAft>
            </a:pPr>
            <a:endParaRPr lang="en-US" sz="1400">
              <a:solidFill>
                <a:srgbClr val="595959"/>
              </a:solidFill>
              <a:latin typeface="Arial"/>
              <a:cs typeface="Arial"/>
            </a:endParaRPr>
          </a:p>
          <a:p>
            <a:pPr lvl="0">
              <a:buNone/>
            </a:pPr>
            <a:endParaRPr lang="en-US"/>
          </a:p>
          <a:p>
            <a:pPr lvl="0">
              <a:buNone/>
            </a:pPr>
            <a:endParaRPr lang="en-US"/>
          </a:p>
          <a:p>
            <a:pPr lvl="0">
              <a:buNone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/>
          <p:nvPr/>
        </p:nvSpPr>
        <p:spPr>
          <a:xfrm>
            <a:off x="83128" y="106875"/>
            <a:ext cx="8835243" cy="4940137"/>
          </a:xfrm>
          <a:prstGeom prst="rect">
            <a:avLst/>
          </a:prstGeom>
          <a:solidFill>
            <a:srgbClr val="FFFFFF"/>
          </a:solidFill>
          <a:ln w="25402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l-SI" sz="1400" b="0" i="0" u="none" strike="noStrike" kern="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96" y="0"/>
            <a:ext cx="7989606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83" y="0"/>
            <a:ext cx="798783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15" y="0"/>
            <a:ext cx="799877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615" y="0"/>
            <a:ext cx="799877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196" y="0"/>
            <a:ext cx="798960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Problem </a:t>
            </a:r>
            <a:r>
              <a:rPr lang="x-none"/>
              <a:t>Goal</a:t>
            </a:r>
            <a:endParaRPr lang="en-GB"/>
          </a:p>
        </p:txBody>
      </p:sp>
      <p:sp>
        <p:nvSpPr>
          <p:cNvPr id="3" name="Shape 73"/>
          <p:cNvSpPr txBox="1">
            <a:spLocks noGrp="1"/>
          </p:cNvSpPr>
          <p:nvPr>
            <p:ph type="body" idx="1"/>
          </p:nvPr>
        </p:nvSpPr>
        <p:spPr>
          <a:xfrm>
            <a:off x="311700" y="1211287"/>
            <a:ext cx="8594793" cy="3360712"/>
          </a:xfrm>
        </p:spPr>
        <p:txBody>
          <a:bodyPr/>
          <a:lstStyle/>
          <a:p>
            <a:pPr lvl="0" algn="just">
              <a:buNone/>
            </a:pPr>
            <a:r>
              <a:rPr lang="x-none"/>
              <a:t>Many algorithms exist for solving Traveling Salesman and Vehicle Routing problems </a:t>
            </a:r>
            <a:r>
              <a:rPr lang="x-none" b="1"/>
              <a:t>separately</a:t>
            </a:r>
            <a:r>
              <a:rPr lang="x-none"/>
              <a:t>. </a:t>
            </a:r>
          </a:p>
          <a:p>
            <a:pPr lvl="0" algn="just">
              <a:spcAft>
                <a:spcPts val="800"/>
              </a:spcAft>
              <a:buNone/>
            </a:pPr>
            <a:r>
              <a:rPr lang="x-none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Main idea: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just">
              <a:buNone/>
            </a:pPr>
            <a:r>
              <a:rPr lang="en-US" sz="1900" dirty="0">
                <a:solidFill>
                  <a:srgbClr val="C00000"/>
                </a:solidFill>
              </a:rPr>
              <a:t>   </a:t>
            </a:r>
            <a:r>
              <a:rPr lang="x-none" sz="1900">
                <a:solidFill>
                  <a:srgbClr val="C00000"/>
                </a:solidFill>
              </a:rPr>
              <a:t>for every store schedule the visits of salesmen for all brands within one day</a:t>
            </a:r>
            <a:r>
              <a:rPr lang="x-none" sz="1900" b="1">
                <a:solidFill>
                  <a:srgbClr val="C00000"/>
                </a:solidFill>
              </a:rPr>
              <a:t>.</a:t>
            </a:r>
          </a:p>
          <a:p>
            <a:pPr lvl="0" algn="just">
              <a:buNone/>
            </a:pPr>
            <a:r>
              <a:rPr lang="x-none"/>
              <a:t>Consequently,</a:t>
            </a:r>
            <a:r>
              <a:rPr lang="en-US" dirty="0"/>
              <a:t> </a:t>
            </a:r>
            <a:r>
              <a:rPr lang="x-none"/>
              <a:t>we will be able to send only one delivery vehicle to each store.  </a:t>
            </a:r>
          </a:p>
          <a:p>
            <a:pPr lvl="0" algn="just">
              <a:spcAft>
                <a:spcPts val="600"/>
              </a:spcAft>
              <a:buNone/>
            </a:pPr>
            <a:r>
              <a:rPr lang="x-none"/>
              <a:t>As the delivery costs are higher than the costs of salesmen visits, the total cost is reduced. </a:t>
            </a:r>
          </a:p>
          <a:p>
            <a:pPr lvl="0" algn="just">
              <a:buNone/>
            </a:pPr>
            <a:endParaRPr lang="x-none"/>
          </a:p>
          <a:p>
            <a:pPr lvl="0" algn="just">
              <a:buNone/>
            </a:pPr>
            <a:endParaRPr lang="x-non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Problem Data</a:t>
            </a:r>
          </a:p>
        </p:txBody>
      </p:sp>
      <p:sp>
        <p:nvSpPr>
          <p:cNvPr id="3" name="Shape 79"/>
          <p:cNvSpPr txBox="1">
            <a:spLocks noGrp="1"/>
          </p:cNvSpPr>
          <p:nvPr>
            <p:ph type="body" idx="1"/>
          </p:nvPr>
        </p:nvSpPr>
        <p:spPr>
          <a:xfrm>
            <a:off x="311700" y="1228679"/>
            <a:ext cx="8520598" cy="3416399"/>
          </a:xfrm>
        </p:spPr>
        <p:txBody>
          <a:bodyPr/>
          <a:lstStyle/>
          <a:p>
            <a:pPr marL="285750" lvl="0" indent="-285750"/>
            <a:r>
              <a:rPr lang="x-none"/>
              <a:t>List of depots with their locations</a:t>
            </a:r>
          </a:p>
          <a:p>
            <a:pPr marL="285750" lvl="0" indent="-285750"/>
            <a:r>
              <a:rPr lang="x-none"/>
              <a:t>List of brands</a:t>
            </a:r>
          </a:p>
          <a:p>
            <a:pPr marL="285750" lvl="0" indent="-285750"/>
            <a:r>
              <a:rPr lang="x-none"/>
              <a:t>List of delivery vehicles with their capacities and price per km</a:t>
            </a:r>
          </a:p>
          <a:p>
            <a:pPr marL="285750" lvl="0" indent="-285750"/>
            <a:r>
              <a:rPr lang="x-none"/>
              <a:t>List of shops:</a:t>
            </a:r>
            <a:br>
              <a:rPr lang="x-none"/>
            </a:br>
            <a:r>
              <a:rPr lang="x-none"/>
              <a:t>	- list of needed brands</a:t>
            </a:r>
            <a:r>
              <a:rPr lang="en-US"/>
              <a:t> </a:t>
            </a:r>
            <a:r>
              <a:rPr lang="x-none"/>
              <a:t>(quantity, visiting time, delivering time) </a:t>
            </a:r>
            <a:br>
              <a:rPr lang="x-none"/>
            </a:br>
            <a:r>
              <a:rPr lang="x-none"/>
              <a:t>	- list of locations</a:t>
            </a:r>
            <a:br>
              <a:rPr lang="x-none"/>
            </a:br>
            <a:r>
              <a:rPr lang="x-none"/>
              <a:t>	- supplying depot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x-none"/>
              <a:t>Solving Procedure 1</a:t>
            </a:r>
            <a:endParaRPr lang="en-GB"/>
          </a:p>
        </p:txBody>
      </p:sp>
      <p:sp>
        <p:nvSpPr>
          <p:cNvPr id="3" name="Shape 85"/>
          <p:cNvSpPr txBox="1">
            <a:spLocks noGrp="1"/>
          </p:cNvSpPr>
          <p:nvPr>
            <p:ph type="body" idx="1"/>
          </p:nvPr>
        </p:nvSpPr>
        <p:spPr>
          <a:xfrm>
            <a:off x="311700" y="1152473"/>
            <a:ext cx="7946474" cy="3416399"/>
          </a:xfrm>
        </p:spPr>
        <p:txBody>
          <a:bodyPr/>
          <a:lstStyle/>
          <a:p>
            <a:pPr marL="342900" lvl="0" indent="-342900">
              <a:buFont typeface="Arial"/>
              <a:buAutoNum type="arabicPeriod"/>
            </a:pPr>
            <a:endParaRPr lang="sl-SI"/>
          </a:p>
          <a:p>
            <a:pPr marL="342900" lvl="0" indent="-342900">
              <a:buFont typeface="Arial"/>
              <a:buAutoNum type="arabicPeriod"/>
            </a:pPr>
            <a:r>
              <a:rPr lang="sl-SI"/>
              <a:t>Construct a network of stores and depots (edges weighted by distances/times).</a:t>
            </a:r>
          </a:p>
          <a:p>
            <a:pPr marL="342900" lvl="0" indent="-342900" algn="just">
              <a:buFont typeface="Arial"/>
              <a:buAutoNum type="arabicPeriod"/>
            </a:pPr>
            <a:r>
              <a:rPr lang="x-none">
                <a:solidFill>
                  <a:srgbClr val="C00000"/>
                </a:solidFill>
              </a:rPr>
              <a:t>Partition network into clusters of stores such that for each cluster a delivery vehicle can provide supplies within 8 hours.</a:t>
            </a:r>
          </a:p>
          <a:p>
            <a:pPr marL="342900" lvl="0" indent="-342900" algn="just">
              <a:buFont typeface="Arial"/>
              <a:buAutoNum type="arabicPeriod"/>
            </a:pPr>
            <a:r>
              <a:rPr lang="sl-SI"/>
              <a:t>Clusters represent vertices of a new „visiting network“. </a:t>
            </a:r>
            <a:r>
              <a:rPr lang="sl-SI">
                <a:solidFill>
                  <a:srgbClr val="C00000"/>
                </a:solidFill>
              </a:rPr>
              <a:t>We color the vertices of this network with 5 colors in the most balanced way.  </a:t>
            </a:r>
          </a:p>
          <a:p>
            <a:pPr marL="342900" lvl="0" indent="-342900" algn="just">
              <a:buFont typeface="Arial"/>
              <a:buAutoNum type="arabicPeriod"/>
            </a:pPr>
            <a:endParaRPr lang="sl-SI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/>
          <p:nvPr/>
        </p:nvSpPr>
        <p:spPr>
          <a:xfrm>
            <a:off x="83128" y="106875"/>
            <a:ext cx="8835243" cy="4940137"/>
          </a:xfrm>
          <a:prstGeom prst="rect">
            <a:avLst/>
          </a:prstGeom>
          <a:solidFill>
            <a:srgbClr val="FFFFFF"/>
          </a:solidFill>
          <a:ln w="25402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l-SI" sz="1400" b="0" i="0" u="none" strike="noStrike" kern="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96" y="0"/>
            <a:ext cx="7989606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15" y="0"/>
            <a:ext cx="799877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15" y="0"/>
            <a:ext cx="799877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615" y="0"/>
            <a:ext cx="799877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x-none"/>
              <a:t>Solving Procedure 2</a:t>
            </a:r>
            <a:endParaRPr lang="en-GB"/>
          </a:p>
        </p:txBody>
      </p:sp>
      <p:sp>
        <p:nvSpPr>
          <p:cNvPr id="3" name="Shape 91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Arial"/>
              <a:buAutoNum type="arabicPeriod" startAt="4"/>
            </a:pPr>
            <a:r>
              <a:rPr lang="en-US"/>
              <a:t>All the stores in the clusters of the same color must be visited by salesmen within the same day (to ensure only one visit of a delivery vehicle in the same week).</a:t>
            </a:r>
            <a:br>
              <a:rPr lang="en-US"/>
            </a:br>
            <a:r>
              <a:rPr lang="en-US"/>
              <a:t>For every brand we create a subnetwork, the vertices of which must be visited by the salesmen of this brand.</a:t>
            </a:r>
            <a:br>
              <a:rPr lang="en-US"/>
            </a:br>
            <a:r>
              <a:rPr lang="en-US">
                <a:solidFill>
                  <a:srgbClr val="C00000"/>
                </a:solidFill>
              </a:rPr>
              <a:t>To each salesman we assign a route constrained by the distances between stores and their visiting times.</a:t>
            </a:r>
          </a:p>
          <a:p>
            <a:pPr marL="342900" lvl="0" indent="-342900">
              <a:buFont typeface="Arial"/>
              <a:buAutoNum type="arabicPeriod" startAt="4"/>
            </a:pPr>
            <a:r>
              <a:rPr lang="en-US"/>
              <a:t>Based on the supply demands given by salesmen, recompute the clusters from step 2.   </a:t>
            </a:r>
            <a:r>
              <a:rPr lang="en-US">
                <a:solidFill>
                  <a:srgbClr val="C00000"/>
                </a:solidFill>
              </a:rPr>
              <a:t/>
            </a:r>
            <a:br>
              <a:rPr lang="en-US">
                <a:solidFill>
                  <a:srgbClr val="C00000"/>
                </a:solidFill>
              </a:rPr>
            </a:br>
            <a:endParaRPr lang="en-US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/>
          <p:nvPr/>
        </p:nvSpPr>
        <p:spPr>
          <a:xfrm>
            <a:off x="83128" y="106875"/>
            <a:ext cx="8835243" cy="4940137"/>
          </a:xfrm>
          <a:prstGeom prst="rect">
            <a:avLst/>
          </a:prstGeom>
          <a:solidFill>
            <a:srgbClr val="FFFFFF"/>
          </a:solidFill>
          <a:ln w="25402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l-SI" sz="1400" b="0" i="0" u="none" strike="noStrike" kern="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15" y="0"/>
            <a:ext cx="799877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15" y="0"/>
            <a:ext cx="799877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15" y="0"/>
            <a:ext cx="799877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615" y="0"/>
            <a:ext cx="799877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x-none"/>
              <a:t>Procedure Output</a:t>
            </a:r>
            <a:endParaRPr lang="en-GB"/>
          </a:p>
        </p:txBody>
      </p:sp>
      <p:sp>
        <p:nvSpPr>
          <p:cNvPr id="3" name="Shape 97"/>
          <p:cNvSpPr txBox="1">
            <a:spLocks noGrp="1"/>
          </p:cNvSpPr>
          <p:nvPr>
            <p:ph type="body" idx="1"/>
          </p:nvPr>
        </p:nvSpPr>
        <p:spPr>
          <a:xfrm>
            <a:off x="311700" y="1353787"/>
            <a:ext cx="8520598" cy="3215085"/>
          </a:xfrm>
        </p:spPr>
        <p:txBody>
          <a:bodyPr/>
          <a:lstStyle/>
          <a:p>
            <a:pPr marL="285750" lvl="0" indent="-285750"/>
            <a:r>
              <a:rPr lang="en-US" sz="2000"/>
              <a:t>Visiting routes for salesmen with estimated costs</a:t>
            </a:r>
          </a:p>
          <a:p>
            <a:pPr marL="285750" lvl="0" indent="-285750"/>
            <a:r>
              <a:rPr lang="en-US" sz="2000"/>
              <a:t>Distribution routes for delivery vehicles with estimated costs</a:t>
            </a:r>
          </a:p>
          <a:p>
            <a:pPr marL="285750" lvl="0" indent="-285750"/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 noGrp="1"/>
          </p:cNvSpPr>
          <p:nvPr>
            <p:ph type="body" idx="1"/>
          </p:nvPr>
        </p:nvSpPr>
        <p:spPr>
          <a:xfrm>
            <a:off x="311700" y="2006915"/>
            <a:ext cx="8520598" cy="997528"/>
          </a:xfrm>
        </p:spPr>
        <p:txBody>
          <a:bodyPr anchorCtr="1"/>
          <a:lstStyle/>
          <a:p>
            <a:pPr lvl="0" algn="ctr">
              <a:buNone/>
            </a:pPr>
            <a:r>
              <a:rPr lang="x-none" sz="4500" b="1">
                <a:solidFill>
                  <a:srgbClr val="C00000"/>
                </a:solidFill>
              </a:rPr>
              <a:t>THANK YOU!</a:t>
            </a:r>
            <a:endParaRPr lang="sl-SI" sz="4500" b="1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292</Words>
  <Application>Microsoft Office PowerPoint</Application>
  <PresentationFormat>On-screen Show (16:9)</PresentationFormat>
  <Paragraphs>45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Simple Light</vt:lpstr>
      <vt:lpstr>Planning of sales territories and  delivery routes (Infora Research Group)</vt:lpstr>
      <vt:lpstr>Team Members</vt:lpstr>
      <vt:lpstr>Problem Description</vt:lpstr>
      <vt:lpstr>PowerPoint Presentation</vt:lpstr>
      <vt:lpstr>Problem Goal</vt:lpstr>
      <vt:lpstr>Problem Data</vt:lpstr>
      <vt:lpstr>Solving Procedure 1</vt:lpstr>
      <vt:lpstr>PowerPoint Presentation</vt:lpstr>
      <vt:lpstr>Solving Procedure 2</vt:lpstr>
      <vt:lpstr>PowerPoint Presentation</vt:lpstr>
      <vt:lpstr>Procedure Output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your problem  (And Company)</dc:title>
  <dc:creator>Milos Klisara</dc:creator>
  <cp:lastModifiedBy>Anja Žnidaršič</cp:lastModifiedBy>
  <cp:revision>34</cp:revision>
  <dcterms:created xsi:type="dcterms:W3CDTF">2017-09-28T10:14:48Z</dcterms:created>
  <dcterms:modified xsi:type="dcterms:W3CDTF">2017-10-09T20:34:05Z</dcterms:modified>
</cp:coreProperties>
</file>