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4"/>
    <p:restoredTop sz="94595"/>
  </p:normalViewPr>
  <p:slideViewPr>
    <p:cSldViewPr snapToGrid="0" snapToObjects="1">
      <p:cViewPr varScale="1">
        <p:scale>
          <a:sx n="81" d="100"/>
          <a:sy n="81" d="100"/>
        </p:scale>
        <p:origin x="20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FCFD7-DEED-2D45-BAD2-E6107F963578}" type="datetimeFigureOut">
              <a:rPr lang="en-US" smtClean="0"/>
              <a:t>9/6/16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1F43C-453E-694A-9DDE-4D7243E9C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24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CC9-C823-4E4A-89F5-9E120B45EB7F}" type="datetime1">
              <a:rPr lang="en-GB" smtClean="0"/>
              <a:t>06/09/2016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45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BBF6-377C-074B-8EBD-5CF629380839}" type="datetime1">
              <a:rPr lang="en-GB" smtClean="0"/>
              <a:t>06/09/2016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35DEF-46DB-0F46-AE75-926348E5540D}" type="datetime1">
              <a:rPr lang="en-GB" smtClean="0"/>
              <a:t>06/09/2016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20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C027E-32C6-4E48-A14D-44F703BC29D7}" type="datetime1">
              <a:rPr lang="en-GB" smtClean="0"/>
              <a:t>06/09/2016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6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3951-33D6-194C-9101-D98ACA763E88}" type="datetime1">
              <a:rPr lang="en-GB" smtClean="0"/>
              <a:t>06/09/2016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4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14D8-673D-B141-ADBC-97DF95710094}" type="datetime1">
              <a:rPr lang="en-GB" smtClean="0"/>
              <a:t>06/09/2016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31E0-9157-0643-BE63-340E4CBC543C}" type="datetime1">
              <a:rPr lang="en-GB" smtClean="0"/>
              <a:t>06/09/2016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17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04174-D872-A14C-B2D1-E5D5CD58C8CD}" type="datetime1">
              <a:rPr lang="en-GB" smtClean="0"/>
              <a:t>06/09/2016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1A9EE-7D4F-3C47-A932-5604D20154FF}" type="datetime1">
              <a:rPr lang="en-GB" smtClean="0"/>
              <a:t>06/09/2016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7F6B-C0F4-3A4F-A008-BE9E81203D50}" type="datetime1">
              <a:rPr lang="en-GB" smtClean="0"/>
              <a:t>06/09/2016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7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EA776-943B-B040-8A41-A40E7DE33727}" type="datetime1">
              <a:rPr lang="en-GB" smtClean="0"/>
              <a:t>06/09/2016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81986-9957-FC42-9C14-F16817868D08}" type="datetime1">
              <a:rPr lang="en-GB" smtClean="0"/>
              <a:t>06/09/2016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E421D-556A-5E4E-82B5-812CB56ED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1116980"/>
            <a:ext cx="12192000" cy="1663238"/>
          </a:xfrm>
        </p:spPr>
        <p:txBody>
          <a:bodyPr>
            <a:normAutofit fontScale="40000" lnSpcReduction="20000"/>
          </a:bodyPr>
          <a:lstStyle/>
          <a:p>
            <a:r>
              <a:rPr lang="en-US" sz="6400" b="1" smtClean="0">
                <a:solidFill>
                  <a:srgbClr val="C00000"/>
                </a:solidFill>
              </a:rPr>
              <a:t>Welcome</a:t>
            </a:r>
            <a:r>
              <a:rPr lang="en-US" sz="6400" b="1" dirty="0" smtClean="0">
                <a:solidFill>
                  <a:srgbClr val="C00000"/>
                </a:solidFill>
              </a:rPr>
              <a:t>!</a:t>
            </a:r>
          </a:p>
          <a:p>
            <a:r>
              <a:rPr lang="en-US" sz="6400" b="1" dirty="0" smtClean="0">
                <a:solidFill>
                  <a:srgbClr val="C00000"/>
                </a:solidFill>
              </a:rPr>
              <a:t>This meeting is kindly sponsored by </a:t>
            </a:r>
          </a:p>
          <a:p>
            <a:r>
              <a:rPr lang="en-US" sz="6400" b="1" dirty="0" smtClean="0">
                <a:solidFill>
                  <a:srgbClr val="C00000"/>
                </a:solidFill>
              </a:rPr>
              <a:t>MI-NET</a:t>
            </a:r>
            <a:endParaRPr lang="en-US" sz="6400" b="1" dirty="0" smtClean="0">
              <a:solidFill>
                <a:srgbClr val="C00000"/>
              </a:solidFill>
            </a:endParaRPr>
          </a:p>
          <a:p>
            <a:r>
              <a:rPr lang="en-US" sz="6400" b="1" dirty="0" smtClean="0">
                <a:solidFill>
                  <a:srgbClr val="C00000"/>
                </a:solidFill>
              </a:rPr>
              <a:t>Mathematics for Industry Network</a:t>
            </a:r>
          </a:p>
          <a:p>
            <a:endParaRPr lang="en-US" sz="1700" b="1" dirty="0" smtClean="0"/>
          </a:p>
          <a:p>
            <a:endParaRPr lang="en-US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421D-556A-5E4E-82B5-812CB56EDA80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 descr="Mi-NET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421" y="389705"/>
            <a:ext cx="1336379" cy="1349844"/>
          </a:xfrm>
          <a:prstGeom prst="rect">
            <a:avLst/>
          </a:prstGeom>
        </p:spPr>
      </p:pic>
      <p:pic>
        <p:nvPicPr>
          <p:cNvPr id="9" name="Picture 8" descr="COSTEU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3" y="389705"/>
            <a:ext cx="3401341" cy="6583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2960" y="2999606"/>
            <a:ext cx="9369083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668338" algn="ctr"/>
            <a:r>
              <a:rPr lang="en-US" b="1" dirty="0" smtClean="0"/>
              <a:t>Promoting partnerships between mathematicians and industrialists</a:t>
            </a:r>
            <a:endParaRPr lang="en-US" b="1" dirty="0"/>
          </a:p>
          <a:p>
            <a:pPr marL="668338" algn="ctr"/>
            <a:r>
              <a:rPr lang="en-US" dirty="0" smtClean="0"/>
              <a:t>		• 31 countries plus Brazil and New Zealand</a:t>
            </a:r>
          </a:p>
          <a:p>
            <a:pPr marL="668338" algn="ctr"/>
            <a:endParaRPr lang="en-US" dirty="0"/>
          </a:p>
          <a:p>
            <a:pPr marL="668338" algn="ctr"/>
            <a:r>
              <a:rPr lang="en-US" b="1" dirty="0" smtClean="0"/>
              <a:t>Funding is available for follow-up activities</a:t>
            </a:r>
            <a:r>
              <a:rPr lang="en-US" b="1" dirty="0"/>
              <a:t>:</a:t>
            </a:r>
          </a:p>
          <a:p>
            <a:pPr marL="668338" algn="ctr"/>
            <a:r>
              <a:rPr lang="en-US" dirty="0" smtClean="0"/>
              <a:t>	• </a:t>
            </a:r>
            <a:r>
              <a:rPr lang="en-US" dirty="0"/>
              <a:t>€</a:t>
            </a:r>
            <a:r>
              <a:rPr lang="en-US" dirty="0" smtClean="0"/>
              <a:t>1k for Industrial Workshops</a:t>
            </a:r>
            <a:endParaRPr lang="en-US" dirty="0"/>
          </a:p>
          <a:p>
            <a:pPr marL="668338" algn="ctr"/>
            <a:r>
              <a:rPr lang="en-US" dirty="0" smtClean="0"/>
              <a:t>	• </a:t>
            </a:r>
            <a:r>
              <a:rPr lang="en-US" dirty="0"/>
              <a:t>€</a:t>
            </a:r>
            <a:r>
              <a:rPr lang="en-US" dirty="0" smtClean="0"/>
              <a:t>2k for Short Term Scientific Missions (research visits</a:t>
            </a:r>
            <a:r>
              <a:rPr lang="en-US" smtClean="0"/>
              <a:t>) </a:t>
            </a:r>
          </a:p>
          <a:p>
            <a:pPr marL="668338" algn="ctr"/>
            <a:r>
              <a:rPr lang="en-US" smtClean="0"/>
              <a:t>to </a:t>
            </a:r>
            <a:r>
              <a:rPr lang="en-US" dirty="0" smtClean="0"/>
              <a:t>academic or industrial hosts</a:t>
            </a:r>
          </a:p>
          <a:p>
            <a:pPr marL="668338" algn="ctr"/>
            <a:r>
              <a:rPr lang="en-US" dirty="0" smtClean="0"/>
              <a:t>	• up to €10k for ESGIs and Modelling Weeks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2921" y="5684864"/>
            <a:ext cx="11526159" cy="741600"/>
            <a:chOff x="81543" y="5684864"/>
            <a:chExt cx="11526159" cy="741600"/>
          </a:xfrm>
        </p:grpSpPr>
        <p:grpSp>
          <p:nvGrpSpPr>
            <p:cNvPr id="23" name="Group 22"/>
            <p:cNvGrpSpPr/>
            <p:nvPr/>
          </p:nvGrpSpPr>
          <p:grpSpPr>
            <a:xfrm>
              <a:off x="81543" y="5684956"/>
              <a:ext cx="2834117" cy="741417"/>
              <a:chOff x="81543" y="5803425"/>
              <a:chExt cx="2834117" cy="741417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772681" y="5877462"/>
                <a:ext cx="2142979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solidFill>
                      <a:srgbClr val="C10000"/>
                    </a:solidFill>
                  </a:rPr>
                  <a:t>@</a:t>
                </a:r>
                <a:r>
                  <a:rPr lang="en-US" dirty="0">
                    <a:solidFill>
                      <a:srgbClr val="C10000"/>
                    </a:solidFill>
                  </a:rPr>
                  <a:t>maths4industry</a:t>
                </a:r>
              </a:p>
              <a:p>
                <a:r>
                  <a:rPr lang="en-US" dirty="0">
                    <a:solidFill>
                      <a:srgbClr val="C10000"/>
                    </a:solidFill>
                  </a:rPr>
                  <a:t>#maths4industry</a:t>
                </a:r>
                <a:endParaRPr lang="en-US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543" y="5803425"/>
                <a:ext cx="741417" cy="741417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3198261" y="5684864"/>
              <a:ext cx="2861405" cy="741600"/>
              <a:chOff x="3198261" y="5746625"/>
              <a:chExt cx="2861405" cy="74160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5"/>
              <a:srcRect r="50511" b="37304"/>
              <a:stretch/>
            </p:blipFill>
            <p:spPr>
              <a:xfrm>
                <a:off x="3198261" y="5746625"/>
                <a:ext cx="718426" cy="741600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3916687" y="5932759"/>
                <a:ext cx="214297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solidFill>
                      <a:srgbClr val="C10000"/>
                    </a:solidFill>
                  </a:rPr>
                  <a:t>maths4industry</a:t>
                </a:r>
                <a:endParaRPr lang="en-US" dirty="0">
                  <a:solidFill>
                    <a:srgbClr val="C10000"/>
                  </a:solidFill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628731" y="5684864"/>
              <a:ext cx="3105196" cy="741600"/>
              <a:chOff x="5628731" y="5691328"/>
              <a:chExt cx="3105196" cy="74160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370331" y="5877462"/>
                <a:ext cx="23635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https://mi-</a:t>
                </a:r>
                <a:r>
                  <a:rPr lang="en-US" dirty="0" err="1">
                    <a:solidFill>
                      <a:srgbClr val="FF0000"/>
                    </a:solidFill>
                  </a:rPr>
                  <a:t>network.org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28731" y="5691328"/>
                <a:ext cx="741600" cy="741600"/>
              </a:xfrm>
              <a:prstGeom prst="rect">
                <a:avLst/>
              </a:prstGeom>
            </p:spPr>
          </p:pic>
        </p:grpSp>
        <p:grpSp>
          <p:nvGrpSpPr>
            <p:cNvPr id="21" name="Group 20"/>
            <p:cNvGrpSpPr/>
            <p:nvPr/>
          </p:nvGrpSpPr>
          <p:grpSpPr>
            <a:xfrm>
              <a:off x="8874851" y="5684864"/>
              <a:ext cx="2732851" cy="741600"/>
              <a:chOff x="8874851" y="5594796"/>
              <a:chExt cx="2732851" cy="741600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74851" y="5594796"/>
                <a:ext cx="741600" cy="741600"/>
              </a:xfrm>
              <a:prstGeom prst="rect">
                <a:avLst/>
              </a:prstGeom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9616451" y="5780930"/>
                <a:ext cx="19912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FF0000"/>
                    </a:solidFill>
                  </a:rPr>
                  <a:t>m</a:t>
                </a:r>
                <a:r>
                  <a:rPr lang="en-US" dirty="0" err="1" smtClean="0">
                    <a:solidFill>
                      <a:srgbClr val="FF0000"/>
                    </a:solidFill>
                  </a:rPr>
                  <a:t>i-net@bath.ac.uk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466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29</Words>
  <Application>Microsoft Macintosh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f.vance@bath.ac.uk</dc:creator>
  <cp:lastModifiedBy>Microsoft Office User</cp:lastModifiedBy>
  <cp:revision>24</cp:revision>
  <dcterms:created xsi:type="dcterms:W3CDTF">2015-10-25T22:42:44Z</dcterms:created>
  <dcterms:modified xsi:type="dcterms:W3CDTF">2016-09-06T13:04:35Z</dcterms:modified>
</cp:coreProperties>
</file>